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4058" r:id="rId2"/>
  </p:sldMasterIdLst>
  <p:notesMasterIdLst>
    <p:notesMasterId r:id="rId19"/>
  </p:notesMasterIdLst>
  <p:sldIdLst>
    <p:sldId id="256" r:id="rId3"/>
    <p:sldId id="668" r:id="rId4"/>
    <p:sldId id="669" r:id="rId5"/>
    <p:sldId id="670" r:id="rId6"/>
    <p:sldId id="683" r:id="rId7"/>
    <p:sldId id="671" r:id="rId8"/>
    <p:sldId id="672" r:id="rId9"/>
    <p:sldId id="673" r:id="rId10"/>
    <p:sldId id="674" r:id="rId11"/>
    <p:sldId id="684" r:id="rId12"/>
    <p:sldId id="677" r:id="rId13"/>
    <p:sldId id="685" r:id="rId14"/>
    <p:sldId id="678" r:id="rId15"/>
    <p:sldId id="686" r:id="rId16"/>
    <p:sldId id="681" r:id="rId17"/>
    <p:sldId id="68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gyu Ma" initials="T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00FF"/>
    <a:srgbClr val="0099FF"/>
    <a:srgbClr val="FF2600"/>
    <a:srgbClr val="9A44DC"/>
    <a:srgbClr val="FF9300"/>
    <a:srgbClr val="582AA0"/>
    <a:srgbClr val="1E4055"/>
    <a:srgbClr val="272727"/>
    <a:srgbClr val="B14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42" autoAdjust="0"/>
    <p:restoredTop sz="86684"/>
  </p:normalViewPr>
  <p:slideViewPr>
    <p:cSldViewPr snapToGrid="0">
      <p:cViewPr varScale="1">
        <p:scale>
          <a:sx n="108" d="100"/>
          <a:sy n="108" d="100"/>
        </p:scale>
        <p:origin x="320" y="192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3B82-3B23-4184-8AB4-70D5EF1C3924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40277-2AFB-49CE-AF0D-E92FEC8F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Pictures of </a:t>
            </a:r>
            <a:r>
              <a:rPr lang="en-US" baseline="0" err="1"/>
              <a:t>Rong</a:t>
            </a:r>
            <a:r>
              <a:rPr lang="en-US" baseline="0"/>
              <a:t> and Jason                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73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59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8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8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56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8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89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4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67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8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0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8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3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0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30709" y="2839183"/>
            <a:ext cx="8585860" cy="4571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5905" y="280283"/>
            <a:ext cx="8580664" cy="2487168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8011668" y="2830581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335" y="34416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156314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1168" y="2936176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71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66540"/>
            <a:ext cx="8563356" cy="976775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12066"/>
            <a:ext cx="8563356" cy="4563836"/>
          </a:xfrm>
        </p:spPr>
        <p:txBody>
          <a:bodyPr>
            <a:noAutofit/>
          </a:bodyPr>
          <a:lstStyle>
            <a:lvl1pPr marL="182880" indent="-182880">
              <a:buFont typeface="Wingdings" panose="05000000000000000000" pitchFamily="2" charset="2"/>
              <a:buChar char="Ø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182880">
              <a:buFont typeface="Wingdings" charset="2"/>
              <a:buChar char="Ø"/>
              <a:defRPr sz="2200">
                <a:latin typeface="Calibri" charset="0"/>
                <a:ea typeface="Calibri" charset="0"/>
                <a:cs typeface="Calibri" charset="0"/>
              </a:defRPr>
            </a:lvl2pPr>
            <a:lvl3pPr>
              <a:defRPr sz="2200">
                <a:latin typeface="Calibri" charset="0"/>
                <a:ea typeface="Calibri" charset="0"/>
                <a:cs typeface="Calibri" charset="0"/>
              </a:defRPr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2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92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86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9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11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92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4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9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7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50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885" y="175887"/>
            <a:ext cx="8376312" cy="93595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885" y="1337308"/>
            <a:ext cx="8376312" cy="46062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9885" y="6238493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0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3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54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9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2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1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57514"/>
            <a:ext cx="8563356" cy="9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057066"/>
            <a:ext cx="8563356" cy="456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41974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0050" y="6416251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41974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8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hyperlink" Target="https://openai.com/blog/learning-dexterity/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4.mp4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4.mp4"/><Relationship Id="rId9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128" y="484872"/>
            <a:ext cx="8723871" cy="2250089"/>
          </a:xfrm>
        </p:spPr>
        <p:txBody>
          <a:bodyPr/>
          <a:lstStyle/>
          <a:p>
            <a:r>
              <a:rPr lang="en-US" sz="6000" cap="none" dirty="0"/>
              <a:t>Other Settings and Variants of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67" y="3200401"/>
            <a:ext cx="8700228" cy="3175000"/>
          </a:xfrm>
        </p:spPr>
        <p:txBody>
          <a:bodyPr>
            <a:normAutofit/>
          </a:bodyPr>
          <a:lstStyle/>
          <a:p>
            <a:pPr algn="ctr"/>
            <a:r>
              <a:rPr lang="en-US" sz="2600" dirty="0"/>
              <a:t>CS229</a:t>
            </a:r>
          </a:p>
          <a:p>
            <a:pPr algn="ctr"/>
            <a:r>
              <a:rPr lang="en-US" sz="2600" dirty="0" err="1"/>
              <a:t>Tengyu</a:t>
            </a:r>
            <a:r>
              <a:rPr lang="en-US" sz="2600" dirty="0"/>
              <a:t> Ma</a:t>
            </a:r>
          </a:p>
        </p:txBody>
      </p:sp>
    </p:spTree>
    <p:extLst>
      <p:ext uri="{BB962C8B-B14F-4D97-AF65-F5344CB8AC3E}">
        <p14:creationId xmlns:p14="http://schemas.microsoft.com/office/powerpoint/2010/main" val="3642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"/>
    </mc:Choice>
    <mc:Fallback xmlns="">
      <p:transition spd="slow" advTm="166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AC57C7-2F57-EA42-A3B6-E1130F09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12066"/>
            <a:ext cx="8563356" cy="4563836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Learn from trials and errors</a:t>
            </a:r>
          </a:p>
          <a:p>
            <a:r>
              <a:rPr lang="en-US" dirty="0">
                <a:solidFill>
                  <a:srgbClr val="0000FF"/>
                </a:solidFill>
              </a:rPr>
              <a:t> Start “from scratch” (no training data)</a:t>
            </a:r>
          </a:p>
          <a:p>
            <a:r>
              <a:rPr lang="en-US" dirty="0"/>
              <a:t> Interact with the environments</a:t>
            </a:r>
          </a:p>
          <a:p>
            <a:r>
              <a:rPr lang="en-US" dirty="0"/>
              <a:t> Observe the reward  </a:t>
            </a:r>
          </a:p>
          <a:p>
            <a:r>
              <a:rPr lang="en-US" dirty="0"/>
              <a:t> Observe the states</a:t>
            </a:r>
          </a:p>
          <a:p>
            <a:r>
              <a:rPr lang="en-US" dirty="0"/>
              <a:t> Discrete (tabular) or continuous state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5CE93-B414-DF45-A4D9-15E1F4A12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8" b="28256"/>
          <a:stretch/>
        </p:blipFill>
        <p:spPr>
          <a:xfrm>
            <a:off x="10997066" y="2428507"/>
            <a:ext cx="460643" cy="5106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E56BC5-E8BE-834E-8A5C-DA756699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Settings Covered in This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B35FE-6896-954B-B5EF-75BD84184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1" y="1408181"/>
            <a:ext cx="781307" cy="10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8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5ED8-5583-C943-B594-8C4AA3CC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Imitation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(Learning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Demonstrations)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06CF8-6B07-534B-94C9-CDBA53057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Additional access to a set of demonstrations --- </a:t>
                </a:r>
                <a:r>
                  <a:rPr lang="en-US" altLang="zh-CN" dirty="0"/>
                  <a:t>successful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trajectories by an expert policy</a:t>
                </a:r>
                <a:endParaRPr lang="en-US" altLang="zh-CN" i="1" dirty="0"/>
              </a:p>
              <a:p>
                <a:r>
                  <a:rPr lang="en-US" dirty="0"/>
                  <a:t> Suppose an expert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 generates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i.i.d</a:t>
                </a:r>
                <a:r>
                  <a:rPr lang="en-US" dirty="0"/>
                  <a:t> trajectories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expert is assumed to have near-optimal rewards</a:t>
                </a:r>
              </a:p>
              <a:p>
                <a:r>
                  <a:rPr lang="en-US" dirty="0"/>
                  <a:t> Goal: learn a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imitates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Behavioral cloning (BC): treat it as supervised learning problem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 Limitation:  cascading errors (see the board)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06CF8-6B07-534B-94C9-CDBA53057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8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AC57C7-2F57-EA42-A3B6-E1130F09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12066"/>
            <a:ext cx="8563356" cy="4563836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Learn from trials and errors</a:t>
            </a:r>
          </a:p>
          <a:p>
            <a:r>
              <a:rPr lang="en-US" dirty="0">
                <a:solidFill>
                  <a:srgbClr val="0000FF"/>
                </a:solidFill>
              </a:rPr>
              <a:t> Start “from scratch” (no training data)</a:t>
            </a:r>
          </a:p>
          <a:p>
            <a:r>
              <a:rPr lang="en-US" dirty="0">
                <a:solidFill>
                  <a:srgbClr val="0000FF"/>
                </a:solidFill>
              </a:rPr>
              <a:t> Interact with the environments</a:t>
            </a:r>
          </a:p>
          <a:p>
            <a:r>
              <a:rPr lang="en-US" dirty="0"/>
              <a:t> Observe the reward  </a:t>
            </a:r>
          </a:p>
          <a:p>
            <a:r>
              <a:rPr lang="en-US" dirty="0"/>
              <a:t> Observe the states</a:t>
            </a:r>
          </a:p>
          <a:p>
            <a:r>
              <a:rPr lang="en-US" dirty="0"/>
              <a:t> Discrete (tabular) or continuous state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5CE93-B414-DF45-A4D9-15E1F4A12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8" b="28256"/>
          <a:stretch/>
        </p:blipFill>
        <p:spPr>
          <a:xfrm>
            <a:off x="10997066" y="2428507"/>
            <a:ext cx="460643" cy="5106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E56BC5-E8BE-834E-8A5C-DA756699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Settings Covered in This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B35FE-6896-954B-B5EF-75BD84184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1" y="1408181"/>
            <a:ext cx="781307" cy="10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2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6FFF-1DB9-CA48-B030-D5FA0752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Imitation Learning with Environment Interactions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CE7A44-64AB-DB48-9119-EC1A4F02E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Paradigm: learn some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first, and then use an RL algorithm that interacts with the environment to refine the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Simplest approach: initialize the RL algorithm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Better approach: in the RL algorithm, constrain the policy to be somewhat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An active research area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CE7A44-64AB-DB48-9119-EC1A4F02E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CA223AE-EA6D-AA4B-9075-08B8B8762B28}"/>
              </a:ext>
            </a:extLst>
          </p:cNvPr>
          <p:cNvSpPr/>
          <p:nvPr/>
        </p:nvSpPr>
        <p:spPr>
          <a:xfrm>
            <a:off x="580644" y="4914888"/>
            <a:ext cx="85633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Overcoming Exploration in Reinforcement Learning with Demonstrations [Nair et al.’18]</a:t>
            </a:r>
          </a:p>
          <a:p>
            <a:pPr algn="r"/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Leveraging Demonstrations for Deep Reinforcement Learning on Robotics Problems with Sparse Rewards [</a:t>
            </a:r>
            <a:r>
              <a:rPr lang="en-US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Vecerik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al.’18]</a:t>
            </a:r>
          </a:p>
          <a:p>
            <a:pPr algn="r"/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complex dexterous manipulation with deep reinforcement learning and demonstrations. [</a:t>
            </a:r>
            <a:r>
              <a:rPr lang="en-US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Rajeswaran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al’18]</a:t>
            </a:r>
          </a:p>
          <a:p>
            <a:pPr algn="r"/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q-learning from demonstrations. [Hester et al.’ 18]</a:t>
            </a:r>
          </a:p>
          <a:p>
            <a:endParaRPr lang="en-US" dirty="0"/>
          </a:p>
          <a:p>
            <a:endParaRPr lang="en-US" b="1" dirty="0"/>
          </a:p>
          <a:p>
            <a:br>
              <a:rPr lang="en-US" dirty="0"/>
            </a:br>
            <a:endParaRPr lang="en-US" b="1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0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AC57C7-2F57-EA42-A3B6-E1130F09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12066"/>
            <a:ext cx="8563356" cy="4563836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Learn from trials and errors</a:t>
            </a:r>
          </a:p>
          <a:p>
            <a:r>
              <a:rPr lang="en-US" dirty="0"/>
              <a:t> Start “from scratch” (no training data)</a:t>
            </a:r>
          </a:p>
          <a:p>
            <a:r>
              <a:rPr lang="en-US" dirty="0"/>
              <a:t> Interact with the environments</a:t>
            </a:r>
          </a:p>
          <a:p>
            <a:r>
              <a:rPr lang="en-US" dirty="0"/>
              <a:t> Observe the reward  </a:t>
            </a:r>
          </a:p>
          <a:p>
            <a:r>
              <a:rPr lang="en-US" dirty="0"/>
              <a:t> Observe the states</a:t>
            </a:r>
          </a:p>
          <a:p>
            <a:r>
              <a:rPr lang="en-US" dirty="0">
                <a:solidFill>
                  <a:srgbClr val="0432FF"/>
                </a:solidFill>
              </a:rPr>
              <a:t> Discrete (tabular) or continuous state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5CE93-B414-DF45-A4D9-15E1F4A12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8" b="28256"/>
          <a:stretch/>
        </p:blipFill>
        <p:spPr>
          <a:xfrm>
            <a:off x="10997066" y="2428507"/>
            <a:ext cx="460643" cy="5106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E56BC5-E8BE-834E-8A5C-DA756699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Settings Covered in This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B35FE-6896-954B-B5EF-75BD84184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94" y="3189480"/>
            <a:ext cx="781307" cy="10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BC00-DF42-A44A-A325-2B3D766B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RL in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82E0-4352-E64B-8C8B-5F10BC8FA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9" y="1112066"/>
            <a:ext cx="5133851" cy="4563836"/>
          </a:xfrm>
        </p:spPr>
        <p:txBody>
          <a:bodyPr/>
          <a:lstStyle/>
          <a:p>
            <a:r>
              <a:rPr lang="en-US" dirty="0"/>
              <a:t> Training/controlling a chat bot </a:t>
            </a:r>
          </a:p>
          <a:p>
            <a:r>
              <a:rPr lang="en-US" dirty="0"/>
              <a:t> Actions: sentences that the bot say</a:t>
            </a:r>
          </a:p>
          <a:p>
            <a:r>
              <a:rPr lang="en-US" dirty="0"/>
              <a:t> States: all past messages</a:t>
            </a:r>
          </a:p>
          <a:p>
            <a:r>
              <a:rPr lang="en-US" dirty="0"/>
              <a:t> Goal: the bot completes some tasks, e.g.,  books a ticket for the human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C9B2C-EDA5-E141-8906-BA2C28D2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942" y="66540"/>
            <a:ext cx="3956464" cy="22100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9FE47A-D8F7-8A4E-A8CB-5652D0661D36}"/>
              </a:ext>
            </a:extLst>
          </p:cNvPr>
          <p:cNvSpPr txBox="1">
            <a:spLocks/>
          </p:cNvSpPr>
          <p:nvPr/>
        </p:nvSpPr>
        <p:spPr>
          <a:xfrm>
            <a:off x="400048" y="3259520"/>
            <a:ext cx="8447069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2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Challenges</a:t>
            </a:r>
          </a:p>
          <a:p>
            <a:pPr lvl="1"/>
            <a:r>
              <a:rPr lang="en-US" dirty="0"/>
              <a:t> action space and state space are huge discrete space (all possible sentences)</a:t>
            </a:r>
          </a:p>
          <a:p>
            <a:pPr lvl="1"/>
            <a:r>
              <a:rPr lang="en-US" dirty="0"/>
              <a:t> large-scale interactions with humans are hard to obtain or simulate</a:t>
            </a:r>
          </a:p>
        </p:txBody>
      </p:sp>
    </p:spTree>
    <p:extLst>
      <p:ext uri="{BB962C8B-B14F-4D97-AF65-F5344CB8AC3E}">
        <p14:creationId xmlns:p14="http://schemas.microsoft.com/office/powerpoint/2010/main" val="90862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AC57C7-2F57-EA42-A3B6-E1130F09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12066"/>
            <a:ext cx="8563356" cy="4563836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Learn from trials and errors</a:t>
            </a:r>
          </a:p>
          <a:p>
            <a:r>
              <a:rPr lang="en-US" dirty="0"/>
              <a:t> Start “from scratch” (no training data)</a:t>
            </a:r>
          </a:p>
          <a:p>
            <a:r>
              <a:rPr lang="en-US" dirty="0"/>
              <a:t> Interact with the environments</a:t>
            </a:r>
          </a:p>
          <a:p>
            <a:r>
              <a:rPr lang="en-US" dirty="0"/>
              <a:t> Observe the reward  </a:t>
            </a:r>
          </a:p>
          <a:p>
            <a:r>
              <a:rPr lang="en-US" dirty="0"/>
              <a:t> Observe the states</a:t>
            </a:r>
          </a:p>
          <a:p>
            <a:r>
              <a:rPr lang="en-US" dirty="0"/>
              <a:t> Discrete (tabular) or continuous state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Bottom line: choose the most suitable setting and algorithms for you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5CE93-B414-DF45-A4D9-15E1F4A12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8" b="28256"/>
          <a:stretch/>
        </p:blipFill>
        <p:spPr>
          <a:xfrm>
            <a:off x="10997066" y="2428507"/>
            <a:ext cx="460643" cy="5106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E56BC5-E8BE-834E-8A5C-DA756699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Settings Covered in This Class</a:t>
            </a:r>
          </a:p>
        </p:txBody>
      </p:sp>
    </p:spTree>
    <p:extLst>
      <p:ext uri="{BB962C8B-B14F-4D97-AF65-F5344CB8AC3E}">
        <p14:creationId xmlns:p14="http://schemas.microsoft.com/office/powerpoint/2010/main" val="294623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EA46-487A-E64F-A3B8-A6B63BA77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Learn from trials and errors</a:t>
            </a:r>
          </a:p>
          <a:p>
            <a:r>
              <a:rPr lang="en-US" dirty="0"/>
              <a:t> Start “from scratch” (no training data)</a:t>
            </a:r>
          </a:p>
          <a:p>
            <a:r>
              <a:rPr lang="en-US" dirty="0"/>
              <a:t> Interact with the environments</a:t>
            </a:r>
          </a:p>
          <a:p>
            <a:pPr lvl="1"/>
            <a:r>
              <a:rPr lang="en-US" dirty="0"/>
              <a:t> Go, chess, and Atari: trials in computers because dynamics/transition probabilities is known</a:t>
            </a:r>
          </a:p>
          <a:p>
            <a:pPr lvl="1"/>
            <a:r>
              <a:rPr lang="en-US" dirty="0"/>
              <a:t> Robotics, autonomous cars: trials in real-world</a:t>
            </a:r>
          </a:p>
          <a:p>
            <a:pPr lvl="2"/>
            <a:r>
              <a:rPr lang="en-US" dirty="0"/>
              <a:t> samples are more precious than runtime </a:t>
            </a:r>
          </a:p>
          <a:p>
            <a:pPr lvl="2"/>
            <a:r>
              <a:rPr lang="en-US" dirty="0"/>
              <a:t> sample efficiency: model-based vs model-free RL</a:t>
            </a:r>
          </a:p>
          <a:p>
            <a:r>
              <a:rPr lang="en-US" dirty="0"/>
              <a:t> Observe the reward  </a:t>
            </a:r>
          </a:p>
          <a:p>
            <a:r>
              <a:rPr lang="en-US" dirty="0"/>
              <a:t> Observe the states</a:t>
            </a:r>
          </a:p>
          <a:p>
            <a:r>
              <a:rPr lang="en-US" dirty="0"/>
              <a:t> Discrete (tabular) or continuous state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5CE93-B414-DF45-A4D9-15E1F4A12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8" b="28256"/>
          <a:stretch/>
        </p:blipFill>
        <p:spPr>
          <a:xfrm>
            <a:off x="10997066" y="2428507"/>
            <a:ext cx="460643" cy="5106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E56BC5-E8BE-834E-8A5C-DA756699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Settings Covered in This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3BCC9-9034-3F47-B0B1-AD662853C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66" y="4025739"/>
            <a:ext cx="781307" cy="10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E65B-B666-E248-900D-57BDFE7E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 rewards come from?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1F4C1-7690-7B4A-94B7-9CE3200F4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Rewards are defined by us (as algorithm designers)</a:t>
                </a:r>
              </a:p>
              <a:p>
                <a:r>
                  <a:rPr lang="en-US" dirty="0"/>
                  <a:t> “Sparse” reward: </a:t>
                </a:r>
              </a:p>
              <a:p>
                <a:pPr lvl="1"/>
                <a:r>
                  <a:rPr lang="en-US" dirty="0"/>
                  <a:t> 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it reaches a position with x coordinate  &gt; 10;      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, otherwise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 issue: if we always obtain 0 (or constant) reward, then no information is gained </a:t>
                </a:r>
              </a:p>
              <a:p>
                <a:r>
                  <a:rPr lang="en-US" dirty="0"/>
                  <a:t> “Dense” reward: </a:t>
                </a:r>
              </a:p>
              <a:p>
                <a:pPr lvl="1"/>
                <a:r>
                  <a:rPr lang="en-US" dirty="0"/>
                  <a:t> 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x velocity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1F4C1-7690-7B4A-94B7-9CE3200F4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88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omdp_humanoid-stage-20-real">
            <a:hlinkClick r:id="" action="ppaction://media"/>
            <a:extLst>
              <a:ext uri="{FF2B5EF4-FFF2-40B4-BE49-F238E27FC236}">
                <a16:creationId xmlns:a16="http://schemas.microsoft.com/office/drawing/2014/main" id="{FFB5DD42-AF0E-F940-A9BD-D5DAF81E1C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02000" y="404437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6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2557-AD2F-C747-9CAF-65416D4AD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Rewards Shaping (Designing Dense Rewards)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BD0A11-B076-F147-A273-3F9157E9E959}"/>
              </a:ext>
            </a:extLst>
          </p:cNvPr>
          <p:cNvSpPr/>
          <p:nvPr/>
        </p:nvSpPr>
        <p:spPr>
          <a:xfrm>
            <a:off x="3821532" y="5635394"/>
            <a:ext cx="60231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 credit: </a:t>
            </a:r>
            <a:r>
              <a:rPr lang="en-US" sz="22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blog</a:t>
            </a:r>
          </a:p>
          <a:p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https://openai.com/blog/learning-dexterity/</a:t>
            </a:r>
            <a:endParaRPr lang="en-US" sz="2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Dexterous In-Hand Manipulation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2667F6-E767-0545-BE7D-F7C4867BC3F5}"/>
              </a:ext>
            </a:extLst>
          </p:cNvPr>
          <p:cNvSpPr txBox="1">
            <a:spLocks/>
          </p:cNvSpPr>
          <p:nvPr/>
        </p:nvSpPr>
        <p:spPr>
          <a:xfrm>
            <a:off x="400050" y="4018834"/>
            <a:ext cx="8563356" cy="8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2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Reward = distance between current rotation angle and the desired angle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Note that the rotation angle is not part of the states, and need to be predicted by a neural net</a:t>
            </a:r>
          </a:p>
        </p:txBody>
      </p:sp>
      <p:pic>
        <p:nvPicPr>
          <p:cNvPr id="8" name="Learning Dexterity Uncut">
            <a:hlinkClick r:id="" action="ppaction://media"/>
            <a:extLst>
              <a:ext uri="{FF2B5EF4-FFF2-40B4-BE49-F238E27FC236}">
                <a16:creationId xmlns:a16="http://schemas.microsoft.com/office/drawing/2014/main" id="{177CB031-C1D5-1D4F-8C07-288DDCFD67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74429" y="1197229"/>
            <a:ext cx="4195142" cy="2359921"/>
          </a:xfrm>
        </p:spPr>
      </p:pic>
    </p:spTree>
    <p:extLst>
      <p:ext uri="{BB962C8B-B14F-4D97-AF65-F5344CB8AC3E}">
        <p14:creationId xmlns:p14="http://schemas.microsoft.com/office/powerpoint/2010/main" val="52273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4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4250-BA61-6A4A-B530-D3AF0FBD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Shaping may be Difficult for Complex Tasks</a:t>
            </a:r>
          </a:p>
        </p:txBody>
      </p:sp>
      <p:pic>
        <p:nvPicPr>
          <p:cNvPr id="7" name="trimmed1">
            <a:hlinkClick r:id="" action="ppaction://media"/>
            <a:extLst>
              <a:ext uri="{FF2B5EF4-FFF2-40B4-BE49-F238E27FC236}">
                <a16:creationId xmlns:a16="http://schemas.microsoft.com/office/drawing/2014/main" id="{5F81A568-02C0-E741-835A-8ACFB6E6BC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3868" y="1150190"/>
            <a:ext cx="4240942" cy="2385685"/>
          </a:xfrm>
        </p:spPr>
      </p:pic>
      <p:pic>
        <p:nvPicPr>
          <p:cNvPr id="8" name="trimmed2">
            <a:hlinkClick r:id="" action="ppaction://media"/>
            <a:extLst>
              <a:ext uri="{FF2B5EF4-FFF2-40B4-BE49-F238E27FC236}">
                <a16:creationId xmlns:a16="http://schemas.microsoft.com/office/drawing/2014/main" id="{BB066771-BB68-494B-9888-06D7637DB15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3867" y="3626735"/>
            <a:ext cx="4277206" cy="24059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8E0864-AADC-1F4C-92CC-B278F1181A74}"/>
              </a:ext>
            </a:extLst>
          </p:cNvPr>
          <p:cNvSpPr txBox="1">
            <a:spLocks/>
          </p:cNvSpPr>
          <p:nvPr/>
        </p:nvSpPr>
        <p:spPr>
          <a:xfrm>
            <a:off x="4619886" y="1322149"/>
            <a:ext cx="4524114" cy="500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2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Reward = ?</a:t>
            </a:r>
          </a:p>
          <a:p>
            <a:r>
              <a:rPr lang="en-US" dirty="0"/>
              <a:t> negative distance between hand to the goal location</a:t>
            </a:r>
          </a:p>
          <a:p>
            <a:r>
              <a:rPr lang="en-US" dirty="0"/>
              <a:t> negative distance between the ball and the goal location </a:t>
            </a:r>
          </a:p>
          <a:p>
            <a:pPr lvl="1"/>
            <a:r>
              <a:rPr lang="en-US" dirty="0"/>
              <a:t> no informative reward before the hand accidentally touches the ball </a:t>
            </a:r>
          </a:p>
          <a:p>
            <a:r>
              <a:rPr lang="en-US" dirty="0"/>
              <a:t> A complicated reward may work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- </a:t>
            </a:r>
            <a:r>
              <a:rPr lang="en-US" dirty="0" err="1">
                <a:solidFill>
                  <a:srgbClr val="0000FF"/>
                </a:solidFill>
              </a:rPr>
              <a:t>dist</a:t>
            </a:r>
            <a:r>
              <a:rPr lang="en-US" dirty="0">
                <a:solidFill>
                  <a:srgbClr val="0000FF"/>
                </a:solidFill>
              </a:rPr>
              <a:t>(hand, ball) </a:t>
            </a:r>
            <a:r>
              <a:rPr lang="en-US" dirty="0"/>
              <a:t>if the hand doesn’t touch the ball;  </a:t>
            </a:r>
            <a:r>
              <a:rPr lang="en-US" dirty="0">
                <a:solidFill>
                  <a:srgbClr val="0000FF"/>
                </a:solidFill>
              </a:rPr>
              <a:t>- </a:t>
            </a:r>
            <a:r>
              <a:rPr lang="en-US" dirty="0" err="1">
                <a:solidFill>
                  <a:srgbClr val="0000FF"/>
                </a:solidFill>
              </a:rPr>
              <a:t>dist</a:t>
            </a:r>
            <a:r>
              <a:rPr lang="en-US" dirty="0">
                <a:solidFill>
                  <a:srgbClr val="0000FF"/>
                </a:solidFill>
              </a:rPr>
              <a:t>(ball, goal) </a:t>
            </a:r>
            <a:r>
              <a:rPr lang="en-US" dirty="0" err="1"/>
              <a:t>o.w</a:t>
            </a:r>
            <a:r>
              <a:rPr lang="en-US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8B9BE-72DC-3643-BE77-18D2C77CBB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5" r="-407" b="28256"/>
          <a:stretch/>
        </p:blipFill>
        <p:spPr>
          <a:xfrm>
            <a:off x="6877272" y="2078180"/>
            <a:ext cx="292143" cy="337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F35762-2021-D547-A3B1-019916D91735}"/>
              </a:ext>
            </a:extLst>
          </p:cNvPr>
          <p:cNvSpPr/>
          <p:nvPr/>
        </p:nvSpPr>
        <p:spPr>
          <a:xfrm>
            <a:off x="166255" y="6211669"/>
            <a:ext cx="92152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 credit: Learning Complex Dexterous Manipulation with Deep Reinforcement Learning and Demonstrations,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Rajeswaran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al.’17. https://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watch?time_continue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=53&amp;v=jJtBll8l_OM</a:t>
            </a:r>
          </a:p>
        </p:txBody>
      </p:sp>
    </p:spTree>
    <p:extLst>
      <p:ext uri="{BB962C8B-B14F-4D97-AF65-F5344CB8AC3E}">
        <p14:creationId xmlns:p14="http://schemas.microsoft.com/office/powerpoint/2010/main" val="144161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5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4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094B-7BFB-DA4F-A130-5FCE200F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with Sparse Rewards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BABEA-ABA5-1D49-89AE-D4C267DAF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Generally very hard without additional structure</a:t>
                </a:r>
              </a:p>
              <a:p>
                <a:r>
                  <a:rPr lang="en-US" dirty="0"/>
                  <a:t> Consider a bit-flipping environment: 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with very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will flip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is an unknown goal state</a:t>
                </a:r>
              </a:p>
              <a:p>
                <a:pPr lvl="1"/>
                <a:r>
                  <a:rPr lang="en-US" dirty="0"/>
                  <a:t> observed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We got zero information (reward = 0) unless we are lucky to hit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BABEA-ABA5-1D49-89AE-D4C267DAF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72D26B-5F2E-E74E-AE8D-D821F1308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72" y="1211283"/>
            <a:ext cx="1851034" cy="2090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30117-6B15-2243-A379-8A0E32616D56}"/>
              </a:ext>
            </a:extLst>
          </p:cNvPr>
          <p:cNvSpPr/>
          <p:nvPr/>
        </p:nvSpPr>
        <p:spPr>
          <a:xfrm>
            <a:off x="2909454" y="6334780"/>
            <a:ext cx="6483929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Hindsight Experience Replay [</a:t>
            </a:r>
            <a:r>
              <a:rPr lang="en-US" sz="22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Andrychowicz</a:t>
            </a:r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al.’17]</a:t>
            </a:r>
          </a:p>
          <a:p>
            <a:b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094B-7BFB-DA4F-A130-5FCE200F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 Sparse Rewards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BABEA-ABA5-1D49-89AE-D4C267DAF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</a:rPr>
                  <a:t>What if we also know the goal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</a:p>
              <a:p>
                <a:r>
                  <a:rPr lang="en-US" dirty="0"/>
                  <a:t> Reward shaping: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 (but this used the prior knowledge of the problem)</a:t>
                </a:r>
              </a:p>
              <a:p>
                <a:r>
                  <a:rPr lang="en-US" dirty="0"/>
                  <a:t> Another idea: hallucinating goals</a:t>
                </a:r>
              </a:p>
              <a:p>
                <a:pPr lvl="1"/>
                <a:r>
                  <a:rPr lang="en-US" dirty="0"/>
                  <a:t> Solve a more general question: for any pair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how to reach the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 Goal-conditioned value function/Q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the value of the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if the goal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Design/hallucinate many other goal states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for which we can get positive rewards, so that we can 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 The value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will be correct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as well,  because of the extrapolation of neural networks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BABEA-ABA5-1D49-89AE-D4C267DAF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E030117-6B15-2243-A379-8A0E32616D56}"/>
              </a:ext>
            </a:extLst>
          </p:cNvPr>
          <p:cNvSpPr/>
          <p:nvPr/>
        </p:nvSpPr>
        <p:spPr>
          <a:xfrm>
            <a:off x="2921330" y="5907268"/>
            <a:ext cx="6483929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Hindsight Experience Replay [</a:t>
            </a:r>
            <a:r>
              <a:rPr lang="en-US" sz="22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Andrychowicz</a:t>
            </a:r>
            <a: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al.’17]</a:t>
            </a:r>
          </a:p>
          <a:p>
            <a:br>
              <a:rPr lang="en-US" sz="2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6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AC57C7-2F57-EA42-A3B6-E1130F09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12066"/>
            <a:ext cx="8563356" cy="4563836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Learn from trials and errors</a:t>
            </a:r>
          </a:p>
          <a:p>
            <a:r>
              <a:rPr lang="en-US" dirty="0"/>
              <a:t> Start “from scratch” (no training data)</a:t>
            </a:r>
          </a:p>
          <a:p>
            <a:r>
              <a:rPr lang="en-US" dirty="0"/>
              <a:t> Interact with the environments</a:t>
            </a:r>
          </a:p>
          <a:p>
            <a:r>
              <a:rPr lang="en-US" dirty="0"/>
              <a:t> Observe the reward  </a:t>
            </a:r>
          </a:p>
          <a:p>
            <a:r>
              <a:rPr lang="en-US" dirty="0">
                <a:solidFill>
                  <a:srgbClr val="0000FF"/>
                </a:solidFill>
              </a:rPr>
              <a:t> Observe the states</a:t>
            </a:r>
          </a:p>
          <a:p>
            <a:r>
              <a:rPr lang="en-US" dirty="0"/>
              <a:t> Discrete (tabular) or continuous state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5CE93-B414-DF45-A4D9-15E1F4A12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8" b="28256"/>
          <a:stretch/>
        </p:blipFill>
        <p:spPr>
          <a:xfrm>
            <a:off x="10997066" y="2428507"/>
            <a:ext cx="460643" cy="5106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E56BC5-E8BE-834E-8A5C-DA756699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Settings Covered in This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B35FE-6896-954B-B5EF-75BD84184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131" y="2683827"/>
            <a:ext cx="781307" cy="10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74A8-CEFA-C24F-9B5B-ACE3C41F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Partially Observable Markov Decision Process (POMDP)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EAA8E-4CBD-B544-9B03-F14678939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fully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observed</a:t>
                </a:r>
              </a:p>
              <a:p>
                <a:pPr lvl="1"/>
                <a:r>
                  <a:rPr lang="zh-CN" altLang="en-US" dirty="0"/>
                  <a:t> </a:t>
                </a:r>
                <a:r>
                  <a:rPr lang="en-US" altLang="zh-CN" dirty="0"/>
                  <a:t>observe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which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depending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/>
                  <a:t>Example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contract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robotics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measure</a:t>
                </a:r>
              </a:p>
              <a:p>
                <a:r>
                  <a:rPr lang="zh-CN" altLang="en-US" dirty="0"/>
                  <a:t> </a:t>
                </a:r>
                <a:r>
                  <a:rPr lang="en-US" altLang="zh-CN" dirty="0"/>
                  <a:t>Example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opponent’s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information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playing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action real-time strategy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games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(such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starcraft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dota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league of legends)</a:t>
                </a:r>
              </a:p>
              <a:p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classic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hard-to-scale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maintain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“belief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state”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(posterior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previous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observations),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stochastic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policy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takes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belief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input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Very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setting: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observations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 from the camera (in pixel space)</a:t>
                </a:r>
              </a:p>
              <a:p>
                <a:r>
                  <a:rPr lang="zh-CN" altLang="en-US" dirty="0"/>
                  <a:t> </a:t>
                </a:r>
                <a:r>
                  <a:rPr lang="en-US" altLang="zh-CN" dirty="0"/>
                  <a:t>Idea: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unsupervised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latent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EAA8E-4CBD-B544-9B03-F14678939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95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113331</TotalTime>
  <Words>1258</Words>
  <Application>Microsoft Macintosh PowerPoint</Application>
  <PresentationFormat>On-screen Show (4:3)</PresentationFormat>
  <Paragraphs>146</Paragraphs>
  <Slides>16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方正姚体</vt:lpstr>
      <vt:lpstr>Calibri</vt:lpstr>
      <vt:lpstr>Calibri Light</vt:lpstr>
      <vt:lpstr>Cambria Math</vt:lpstr>
      <vt:lpstr>Lucida Grande</vt:lpstr>
      <vt:lpstr>Rockwell</vt:lpstr>
      <vt:lpstr>Rockwell Condensed</vt:lpstr>
      <vt:lpstr>Wingdings</vt:lpstr>
      <vt:lpstr>Wingdings 2</vt:lpstr>
      <vt:lpstr>HDOfficeLightV0</vt:lpstr>
      <vt:lpstr>Wood Type</vt:lpstr>
      <vt:lpstr>Other Settings and Variants of Reinforcement Learning</vt:lpstr>
      <vt:lpstr>RL Settings Covered in This Class</vt:lpstr>
      <vt:lpstr>Where do the rewards come from?</vt:lpstr>
      <vt:lpstr>Rewards Shaping (Designing Dense Rewards)</vt:lpstr>
      <vt:lpstr>Reward Shaping may be Difficult for Complex Tasks</vt:lpstr>
      <vt:lpstr>RL with Sparse Rewards</vt:lpstr>
      <vt:lpstr>Learning with Sparse Rewards</vt:lpstr>
      <vt:lpstr>RL Settings Covered in This Class</vt:lpstr>
      <vt:lpstr>Partially Observable Markov Decision Process (POMDP) </vt:lpstr>
      <vt:lpstr>RL Settings Covered in This Class</vt:lpstr>
      <vt:lpstr>Imitation Learning (Learning from Demonstrations)</vt:lpstr>
      <vt:lpstr>RL Settings Covered in This Class</vt:lpstr>
      <vt:lpstr>Imitation Learning with Environment Interactions</vt:lpstr>
      <vt:lpstr>RL Settings Covered in This Class</vt:lpstr>
      <vt:lpstr>Applications of RL in NLP</vt:lpstr>
      <vt:lpstr>RL Settings Covered in This Class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linear algebraic structure of word meanings</dc:title>
  <dc:creator>Tengyu Ma</dc:creator>
  <cp:lastModifiedBy>Tengyu Ma</cp:lastModifiedBy>
  <cp:revision>7036</cp:revision>
  <cp:lastPrinted>2017-02-15T19:12:40Z</cp:lastPrinted>
  <dcterms:created xsi:type="dcterms:W3CDTF">2015-11-04T02:59:43Z</dcterms:created>
  <dcterms:modified xsi:type="dcterms:W3CDTF">2019-06-04T05:42:17Z</dcterms:modified>
</cp:coreProperties>
</file>